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12"/>
  </p:notesMasterIdLst>
  <p:handoutMasterIdLst>
    <p:handoutMasterId r:id="rId13"/>
  </p:handoutMasterIdLst>
  <p:sldIdLst>
    <p:sldId id="325" r:id="rId2"/>
    <p:sldId id="353" r:id="rId3"/>
    <p:sldId id="358" r:id="rId4"/>
    <p:sldId id="351" r:id="rId5"/>
    <p:sldId id="362" r:id="rId6"/>
    <p:sldId id="357" r:id="rId7"/>
    <p:sldId id="359" r:id="rId8"/>
    <p:sldId id="363" r:id="rId9"/>
    <p:sldId id="346" r:id="rId10"/>
    <p:sldId id="361" r:id="rId11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9456" autoAdjust="0"/>
    <p:restoredTop sz="96522" autoAdjust="0"/>
  </p:normalViewPr>
  <p:slideViewPr>
    <p:cSldViewPr>
      <p:cViewPr>
        <p:scale>
          <a:sx n="100" d="100"/>
          <a:sy n="100" d="100"/>
        </p:scale>
        <p:origin x="-972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C287C-AAD1-4726-BB31-1E3192BA56BF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5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70996B-0365-4ED9-8AB7-15748F4A85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21945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79799C-0589-4220-86BB-42BC45731A85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0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AA2AB-226A-45F1-B2C3-8F806138EF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48552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60438" y="1341438"/>
            <a:ext cx="4819650" cy="36147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A7E9750-B0CF-4662-8782-E23DC23D535C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107144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8C931B-18E6-42D6-8DFE-58166CE11CED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ADD087-FF9A-4328-8C86-B43E70B8ADD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477F56-2C5B-4DAE-A081-0D6F75D858B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CA1112-6209-4F9C-BB11-33CF947CE4FB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8C931B-18E6-42D6-8DFE-58166CE11CED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477F56-2C5B-4DAE-A081-0D6F75D858B9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C015-36DD-442B-B4F0-7D0AA5AB91F9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5993-1E01-462C-816D-6A5407C7A0EE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C4746-5060-4DE5-A5BE-BDEA083F406D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1187-B13F-4387-966B-715C74425A47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C1C6D-363F-4CEB-94DE-9D7DBB26A69F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8A20C-2B91-4D97-875F-178055103DDF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38940-BA49-47DA-833D-D4105C1B87D3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5D04-690B-4968-B3AD-EAE05F908ACB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132B0-A7E6-4B7F-B12D-F9DB6036BC10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A04B1-C4FF-4C4B-888C-D7332F0328AB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DACA-02DE-4786-9470-02A0512D0FFD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24C34E9-F3C3-443C-B038-DF36BE5FDFA3}" type="datetime1">
              <a:rPr lang="ru-RU" smtClean="0"/>
              <a:pPr/>
              <a:t>21.11.2017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4282" y="3714752"/>
            <a:ext cx="892971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Информация об объекте имущества, предназначенного для передачи </a:t>
            </a:r>
            <a:b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в аренду, находящегося на праве оперативного управления БУ РК «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Черноземельская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 районная больница им. У.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Душана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Times New Roman" panose="02020603050405020304" pitchFamily="18" charset="0"/>
              </a:rPr>
              <a:t>»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6" name="object 11"/>
          <p:cNvSpPr txBox="1">
            <a:spLocks noChangeArrowheads="1"/>
          </p:cNvSpPr>
          <p:nvPr/>
        </p:nvSpPr>
        <p:spPr bwMode="auto">
          <a:xfrm>
            <a:off x="0" y="6189666"/>
            <a:ext cx="91440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Century Gothic" pitchFamily="34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200" dirty="0" smtClean="0">
                <a:latin typeface="Century Gothic" pitchFamily="34" charset="0"/>
                <a:cs typeface="Times New Roman" panose="02020603050405020304" pitchFamily="18" charset="0"/>
              </a:rPr>
              <a:t>по земельным и имущественным отношениям  Республики Калмыкия </a:t>
            </a:r>
            <a:endParaRPr lang="en-US" altLang="ru-RU" sz="1200" dirty="0">
              <a:latin typeface="Century Gothic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GERB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642918"/>
            <a:ext cx="307183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3232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122" name="Picture 2" descr="C:\Users\SHKA\Desktop\Без назван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429684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0"/>
          <p:cNvSpPr>
            <a:spLocks noChangeArrowheads="1"/>
          </p:cNvSpPr>
          <p:nvPr/>
        </p:nvSpPr>
        <p:spPr bwMode="auto">
          <a:xfrm>
            <a:off x="357158" y="3357562"/>
            <a:ext cx="5507849" cy="2492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7" tIns="45709" rIns="91417" bIns="45709" anchor="ctr">
            <a:spAutoFit/>
          </a:bodyPr>
          <a:lstStyle/>
          <a:p>
            <a:r>
              <a:rPr lang="ru-RU" altLang="ru-RU" sz="1200" b="1" u="sng" dirty="0">
                <a:latin typeface="Century Gothic" pitchFamily="34" charset="0"/>
                <a:cs typeface="Times New Roman" pitchFamily="18" charset="0"/>
              </a:rPr>
              <a:t>Объект:</a:t>
            </a:r>
            <a:r>
              <a:rPr lang="ru-RU" altLang="ru-RU" sz="1200" b="1" dirty="0">
                <a:latin typeface="Century Gothic" pitchFamily="34" charset="0"/>
                <a:cs typeface="Times New Roman" pitchFamily="18" charset="0"/>
              </a:rPr>
              <a:t>                 </a:t>
            </a:r>
            <a:r>
              <a:rPr lang="ru-RU" altLang="ru-RU" sz="1200" b="1" dirty="0" smtClean="0">
                <a:latin typeface="Century Gothic" pitchFamily="34" charset="0"/>
                <a:cs typeface="Times New Roman" pitchFamily="18" charset="0"/>
              </a:rPr>
              <a:t>       </a:t>
            </a:r>
            <a:r>
              <a:rPr lang="ru-RU" altLang="ru-RU" sz="1200" dirty="0" smtClean="0">
                <a:latin typeface="Century Gothic" pitchFamily="34" charset="0"/>
                <a:cs typeface="Times New Roman" pitchFamily="18" charset="0"/>
              </a:rPr>
              <a:t>часть нежилого помещения</a:t>
            </a:r>
          </a:p>
          <a:p>
            <a:r>
              <a:rPr lang="ru-RU" altLang="ru-RU" sz="1200" dirty="0" smtClean="0">
                <a:latin typeface="Century Gothic" pitchFamily="34" charset="0"/>
                <a:cs typeface="Times New Roman" pitchFamily="18" charset="0"/>
              </a:rPr>
              <a:t>                                        </a:t>
            </a:r>
            <a:r>
              <a:rPr lang="en-US" altLang="ru-RU" sz="1200" dirty="0" smtClean="0">
                <a:latin typeface="Century Gothic" pitchFamily="34" charset="0"/>
                <a:cs typeface="Times New Roman" pitchFamily="18" charset="0"/>
              </a:rPr>
              <a:t>S – 123</a:t>
            </a:r>
            <a:r>
              <a:rPr lang="ru-RU" altLang="ru-RU" sz="1200" dirty="0" smtClean="0">
                <a:latin typeface="Century Gothic" pitchFamily="34" charset="0"/>
                <a:cs typeface="Times New Roman" pitchFamily="18" charset="0"/>
              </a:rPr>
              <a:t>, 3 кв.м. </a:t>
            </a:r>
            <a:endParaRPr lang="ru-RU" altLang="ru-RU" sz="1200" dirty="0">
              <a:latin typeface="Century Gothic" pitchFamily="34" charset="0"/>
              <a:cs typeface="Times New Roman" pitchFamily="18" charset="0"/>
            </a:endParaRPr>
          </a:p>
          <a:p>
            <a:endParaRPr lang="ru-RU" altLang="ru-RU" sz="1200" b="1" dirty="0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 dirty="0" smtClean="0">
                <a:latin typeface="Century Gothic" pitchFamily="34" charset="0"/>
                <a:cs typeface="Times New Roman" pitchFamily="18" charset="0"/>
              </a:rPr>
              <a:t>Состояние:</a:t>
            </a:r>
            <a:r>
              <a:rPr lang="ru-RU" altLang="ru-RU" sz="1200" dirty="0" smtClean="0">
                <a:latin typeface="Century Gothic" pitchFamily="34" charset="0"/>
                <a:cs typeface="Times New Roman" pitchFamily="18" charset="0"/>
              </a:rPr>
              <a:t>                  удовлетворительное</a:t>
            </a:r>
          </a:p>
          <a:p>
            <a:endParaRPr lang="ru-RU" altLang="ru-RU" sz="1200" b="1" u="sng" dirty="0" smtClean="0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 dirty="0" smtClean="0">
                <a:latin typeface="Century Gothic" pitchFamily="34" charset="0"/>
                <a:cs typeface="Times New Roman" pitchFamily="18" charset="0"/>
              </a:rPr>
              <a:t>Начальная цена</a:t>
            </a:r>
          </a:p>
          <a:p>
            <a:r>
              <a:rPr lang="ru-RU" altLang="ru-RU" sz="1200" b="1" u="sng" dirty="0" smtClean="0">
                <a:latin typeface="Century Gothic" pitchFamily="34" charset="0"/>
                <a:cs typeface="Times New Roman" pitchFamily="18" charset="0"/>
              </a:rPr>
              <a:t>лота:</a:t>
            </a:r>
            <a:r>
              <a:rPr lang="ru-RU" altLang="ru-RU" sz="1200" b="1" dirty="0" smtClean="0">
                <a:latin typeface="Century Gothic" pitchFamily="34" charset="0"/>
                <a:cs typeface="Times New Roman" pitchFamily="18" charset="0"/>
              </a:rPr>
              <a:t>                              </a:t>
            </a:r>
            <a:r>
              <a:rPr lang="ru-RU" altLang="ru-RU" sz="1200" dirty="0" smtClean="0">
                <a:latin typeface="Century Gothic" pitchFamily="34" charset="0"/>
                <a:cs typeface="Times New Roman" pitchFamily="18" charset="0"/>
              </a:rPr>
              <a:t>28110 руб. 00 копеек</a:t>
            </a:r>
          </a:p>
          <a:p>
            <a:endParaRPr lang="ru-RU" altLang="ru-RU" sz="1200" b="1" u="sng" dirty="0" smtClean="0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 dirty="0" smtClean="0">
                <a:latin typeface="Century Gothic" pitchFamily="34" charset="0"/>
                <a:cs typeface="Times New Roman" pitchFamily="18" charset="0"/>
              </a:rPr>
              <a:t>Срок аренды:</a:t>
            </a:r>
            <a:r>
              <a:rPr lang="ru-RU" altLang="ru-RU" sz="1200" b="1" dirty="0" smtClean="0">
                <a:latin typeface="Century Gothic" pitchFamily="34" charset="0"/>
                <a:cs typeface="Times New Roman" pitchFamily="18" charset="0"/>
              </a:rPr>
              <a:t>              </a:t>
            </a:r>
            <a:r>
              <a:rPr lang="ru-RU" altLang="ru-RU" sz="1200" dirty="0" smtClean="0">
                <a:latin typeface="Century Gothic" pitchFamily="34" charset="0"/>
                <a:cs typeface="Times New Roman" pitchFamily="18" charset="0"/>
              </a:rPr>
              <a:t>11 месяцев</a:t>
            </a:r>
          </a:p>
          <a:p>
            <a:r>
              <a:rPr lang="ru-RU" altLang="ru-RU" sz="1200" dirty="0" smtClean="0">
                <a:latin typeface="Century Gothic" pitchFamily="34" charset="0"/>
                <a:cs typeface="Times New Roman" pitchFamily="18" charset="0"/>
              </a:rPr>
              <a:t> </a:t>
            </a:r>
          </a:p>
          <a:p>
            <a:r>
              <a:rPr lang="ru-RU" altLang="ru-RU" sz="1200" b="1" u="sng" dirty="0" smtClean="0">
                <a:latin typeface="Century Gothic" pitchFamily="34" charset="0"/>
                <a:cs typeface="Times New Roman" pitchFamily="18" charset="0"/>
              </a:rPr>
              <a:t>Дата аукциона:</a:t>
            </a:r>
            <a:r>
              <a:rPr lang="ru-RU" altLang="ru-RU" sz="1200" b="1" dirty="0" smtClean="0">
                <a:latin typeface="Century Gothic" pitchFamily="34" charset="0"/>
                <a:cs typeface="Times New Roman" pitchFamily="18" charset="0"/>
              </a:rPr>
              <a:t>           </a:t>
            </a:r>
            <a:r>
              <a:rPr lang="ru-RU" altLang="ru-RU" sz="1200" dirty="0" smtClean="0">
                <a:latin typeface="Century Gothic" pitchFamily="34" charset="0"/>
                <a:cs typeface="Times New Roman" pitchFamily="18" charset="0"/>
              </a:rPr>
              <a:t>19.12.2017 г.</a:t>
            </a:r>
            <a:endParaRPr lang="ru-RU" altLang="ru-RU" sz="1200" b="1" u="sng" dirty="0">
              <a:latin typeface="Century Gothic" pitchFamily="34" charset="0"/>
              <a:cs typeface="Times New Roman" pitchFamily="18" charset="0"/>
            </a:endParaRPr>
          </a:p>
          <a:p>
            <a:endParaRPr lang="ru-RU" altLang="ru-RU" sz="1200" b="1" u="sng" dirty="0">
              <a:latin typeface="Century Gothic" pitchFamily="34" charset="0"/>
              <a:cs typeface="Times New Roman" pitchFamily="18" charset="0"/>
            </a:endParaRPr>
          </a:p>
          <a:p>
            <a:endParaRPr lang="ru-RU" altLang="ru-RU" sz="1200" b="1" dirty="0">
              <a:latin typeface="Century Gothic" pitchFamily="34" charset="0"/>
              <a:cs typeface="Times New Roman" pitchFamily="18" charset="0"/>
            </a:endParaRPr>
          </a:p>
        </p:txBody>
      </p:sp>
      <p:grpSp>
        <p:nvGrpSpPr>
          <p:cNvPr id="2" name="Группа 27"/>
          <p:cNvGrpSpPr>
            <a:grpSpLocks/>
          </p:cNvGrpSpPr>
          <p:nvPr/>
        </p:nvGrpSpPr>
        <p:grpSpPr bwMode="auto">
          <a:xfrm>
            <a:off x="0" y="1028701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3078" name="Oval 19"/>
          <p:cNvSpPr>
            <a:spLocks noChangeArrowheads="1"/>
          </p:cNvSpPr>
          <p:nvPr/>
        </p:nvSpPr>
        <p:spPr bwMode="auto">
          <a:xfrm>
            <a:off x="7859661" y="5445224"/>
            <a:ext cx="96715" cy="104775"/>
          </a:xfrm>
          <a:prstGeom prst="ellipse">
            <a:avLst/>
          </a:prstGeom>
          <a:solidFill>
            <a:srgbClr val="FF0000">
              <a:alpha val="85097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28" tIns="45714" rIns="91428" bIns="45714" anchor="ctr"/>
          <a:lstStyle/>
          <a:p>
            <a:endParaRPr lang="ru-RU" altLang="ru-RU"/>
          </a:p>
        </p:txBody>
      </p:sp>
      <p:sp>
        <p:nvSpPr>
          <p:cNvPr id="3079" name="Rectangle 20"/>
          <p:cNvSpPr>
            <a:spLocks noChangeArrowheads="1"/>
          </p:cNvSpPr>
          <p:nvPr/>
        </p:nvSpPr>
        <p:spPr bwMode="auto">
          <a:xfrm>
            <a:off x="428595" y="2276476"/>
            <a:ext cx="8454307" cy="46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7" tIns="45709" rIns="91417" bIns="45709" anchor="ctr">
            <a:spAutoFit/>
          </a:bodyPr>
          <a:lstStyle/>
          <a:p>
            <a:r>
              <a:rPr lang="ru-RU" altLang="ru-RU" sz="1200" b="1" u="sng" dirty="0">
                <a:latin typeface="Century Gothic" pitchFamily="34" charset="0"/>
                <a:cs typeface="Times New Roman" pitchFamily="18" charset="0"/>
              </a:rPr>
              <a:t>Месторасположение </a:t>
            </a:r>
            <a:r>
              <a:rPr lang="ru-RU" altLang="ru-RU" sz="1200" b="1" u="sng" dirty="0" smtClean="0">
                <a:latin typeface="Century Gothic" pitchFamily="34" charset="0"/>
                <a:cs typeface="Times New Roman" pitchFamily="18" charset="0"/>
              </a:rPr>
              <a:t>имущества</a:t>
            </a:r>
            <a:r>
              <a:rPr lang="ru-RU" altLang="ru-RU" sz="1200" dirty="0" smtClean="0">
                <a:latin typeface="Century Gothic" pitchFamily="34" charset="0"/>
                <a:cs typeface="Times New Roman" pitchFamily="18" charset="0"/>
              </a:rPr>
              <a:t>: Республика </a:t>
            </a:r>
          </a:p>
          <a:p>
            <a:r>
              <a:rPr lang="ru-RU" altLang="ru-RU" sz="1200" dirty="0" smtClean="0">
                <a:latin typeface="Century Gothic" pitchFamily="34" charset="0"/>
                <a:cs typeface="Times New Roman" pitchFamily="18" charset="0"/>
              </a:rPr>
              <a:t>Калмыкия, п. Комсомольский, ул. Аллея Памяти, 17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1196077"/>
            <a:ext cx="7253654" cy="10541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1250" b="1" dirty="0" smtClean="0">
                <a:solidFill>
                  <a:schemeClr val="tx1"/>
                </a:solidFill>
                <a:latin typeface="Century Gothic" pitchFamily="34" charset="0"/>
              </a:rPr>
              <a:t>В соответствии с распоряжением Министерства по земельным и имущественным отношениям РК № 2731-р от 01.11.2017 г., Бюджетному учреждению РК «</a:t>
            </a:r>
            <a:r>
              <a:rPr lang="ru-RU" sz="1250" b="1" dirty="0" err="1" smtClean="0">
                <a:solidFill>
                  <a:schemeClr val="tx1"/>
                </a:solidFill>
                <a:latin typeface="Century Gothic" pitchFamily="34" charset="0"/>
              </a:rPr>
              <a:t>Черноземельская</a:t>
            </a:r>
            <a:r>
              <a:rPr lang="ru-RU" sz="1250" b="1" dirty="0" smtClean="0">
                <a:solidFill>
                  <a:schemeClr val="tx1"/>
                </a:solidFill>
                <a:latin typeface="Century Gothic" pitchFamily="34" charset="0"/>
              </a:rPr>
              <a:t> районная больница им.У. </a:t>
            </a:r>
            <a:r>
              <a:rPr lang="ru-RU" sz="1250" b="1" dirty="0" err="1" smtClean="0">
                <a:solidFill>
                  <a:schemeClr val="tx1"/>
                </a:solidFill>
                <a:latin typeface="Century Gothic" pitchFamily="34" charset="0"/>
              </a:rPr>
              <a:t>Душана</a:t>
            </a:r>
            <a:r>
              <a:rPr lang="ru-RU" sz="1250" b="1" dirty="0" smtClean="0">
                <a:solidFill>
                  <a:schemeClr val="tx1"/>
                </a:solidFill>
                <a:latin typeface="Century Gothic" pitchFamily="34" charset="0"/>
              </a:rPr>
              <a:t>» дано согласие на проведение аукциона с последующим заключением договора аренды с победителем.</a:t>
            </a:r>
            <a:endParaRPr lang="ru-RU" sz="1250" b="1" dirty="0">
              <a:solidFill>
                <a:schemeClr val="tx1"/>
              </a:solidFill>
              <a:latin typeface="Century Gothic" pitchFamily="34" charset="0"/>
            </a:endParaRPr>
          </a:p>
          <a:p>
            <a:pPr algn="ctr" eaLnBrk="0" hangingPunct="0">
              <a:defRPr/>
            </a:pPr>
            <a:endParaRPr lang="ru-RU" sz="125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1285852" y="500042"/>
            <a:ext cx="65008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Министерство</a:t>
            </a:r>
          </a:p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по земельным и имущественным отношениям Республики Калмыкия</a:t>
            </a:r>
            <a:endParaRPr lang="ru-RU" altLang="ru-RU" sz="14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12" name="Рисунок 11" descr="https://im0-tub-ru.yandex.net/i?id=6b236f177a66aa504d860f9273c30fc5-l&amp;n=1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071678"/>
            <a:ext cx="428628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GERB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68516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7"/>
          <p:cNvGrpSpPr>
            <a:grpSpLocks/>
          </p:cNvGrpSpPr>
          <p:nvPr/>
        </p:nvGrpSpPr>
        <p:grpSpPr bwMode="auto">
          <a:xfrm>
            <a:off x="0" y="1028701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5125" name="TextBox 19"/>
          <p:cNvSpPr txBox="1">
            <a:spLocks noChangeArrowheads="1"/>
          </p:cNvSpPr>
          <p:nvPr/>
        </p:nvSpPr>
        <p:spPr bwMode="auto">
          <a:xfrm>
            <a:off x="971600" y="1090614"/>
            <a:ext cx="720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latin typeface="Century Gothic" pitchFamily="34" charset="0"/>
              </a:rPr>
              <a:t>Расположение объекта аренды</a:t>
            </a:r>
            <a:endParaRPr lang="ru-RU" altLang="ru-RU" dirty="0">
              <a:latin typeface="Century Gothic" pitchFamily="34" charset="0"/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1000100" y="428604"/>
            <a:ext cx="757242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Министерство</a:t>
            </a:r>
          </a:p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по земельным и имущественным отношениям Республики Калмыкия</a:t>
            </a:r>
          </a:p>
          <a:p>
            <a:pPr algn="ctr"/>
            <a:endParaRPr lang="ru-RU" altLang="ru-RU" sz="1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028384" y="5949279"/>
            <a:ext cx="621992" cy="2880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148064" y="5301208"/>
            <a:ext cx="504056" cy="43204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4869160"/>
            <a:ext cx="792088" cy="36004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139952" y="5589240"/>
            <a:ext cx="504056" cy="43204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139952" y="2204864"/>
            <a:ext cx="504056" cy="43204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876256" y="1484784"/>
            <a:ext cx="504056" cy="43204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63788" y="5735020"/>
            <a:ext cx="468052" cy="308837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267744" y="5949279"/>
            <a:ext cx="504056" cy="31060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 descr="GERB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68516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Z:\05. ОТДЕЛ УПРАВЛЕНИЯ РЕСИМУЩЕСТВОМ\Цебеков А.А\Снимок 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428736"/>
            <a:ext cx="8001056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7"/>
          <p:cNvGrpSpPr>
            <a:grpSpLocks/>
          </p:cNvGrpSpPr>
          <p:nvPr/>
        </p:nvGrpSpPr>
        <p:grpSpPr bwMode="auto">
          <a:xfrm>
            <a:off x="0" y="1028701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4100" name="TextBox 22"/>
          <p:cNvSpPr txBox="1">
            <a:spLocks noChangeArrowheads="1"/>
          </p:cNvSpPr>
          <p:nvPr/>
        </p:nvSpPr>
        <p:spPr bwMode="auto">
          <a:xfrm>
            <a:off x="1000100" y="428604"/>
            <a:ext cx="761106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Министерство</a:t>
            </a:r>
          </a:p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по земельным и имущественным отношениям Республики Калмыкия</a:t>
            </a:r>
          </a:p>
          <a:p>
            <a:pPr algn="ctr"/>
            <a:endParaRPr lang="ru-RU" altLang="ru-RU" sz="1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7650" y="3895726"/>
            <a:ext cx="2659673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              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81751" y="3917951"/>
            <a:ext cx="235926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                  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2046" y="6453188"/>
            <a:ext cx="260692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                  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54266" y="6396038"/>
            <a:ext cx="235926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                  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4113" name="TextBox 1"/>
          <p:cNvSpPr txBox="1">
            <a:spLocks noChangeArrowheads="1"/>
          </p:cNvSpPr>
          <p:nvPr/>
        </p:nvSpPr>
        <p:spPr bwMode="auto">
          <a:xfrm>
            <a:off x="785786" y="1071546"/>
            <a:ext cx="807249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600" dirty="0" smtClean="0">
                <a:latin typeface="Century Gothic" pitchFamily="34" charset="0"/>
              </a:rPr>
              <a:t>Нежилое помещение: </a:t>
            </a:r>
            <a:r>
              <a:rPr lang="ru-RU" altLang="ru-RU" sz="1600" dirty="0" smtClean="0">
                <a:latin typeface="Century Gothic" pitchFamily="34" charset="0"/>
                <a:cs typeface="Times New Roman" pitchFamily="18" charset="0"/>
              </a:rPr>
              <a:t>Республика Калмыкия, </a:t>
            </a:r>
          </a:p>
          <a:p>
            <a:pPr algn="ctr"/>
            <a:r>
              <a:rPr lang="ru-RU" altLang="ru-RU" sz="1600" dirty="0" smtClean="0">
                <a:latin typeface="Century Gothic" pitchFamily="34" charset="0"/>
                <a:cs typeface="Times New Roman" pitchFamily="18" charset="0"/>
              </a:rPr>
              <a:t>п. Комсомольский, ул. Аллея Памяти, 17</a:t>
            </a:r>
          </a:p>
          <a:p>
            <a:pPr algn="ctr"/>
            <a:r>
              <a:rPr lang="ru-RU" altLang="ru-RU" sz="1600" dirty="0" smtClean="0">
                <a:latin typeface="Century Gothic" pitchFamily="34" charset="0"/>
                <a:cs typeface="Times New Roman" pitchFamily="18" charset="0"/>
              </a:rPr>
              <a:t>Фотоматериалы</a:t>
            </a:r>
          </a:p>
          <a:p>
            <a:pPr algn="ctr"/>
            <a:endParaRPr lang="ru-RU" altLang="ru-RU" dirty="0">
              <a:latin typeface="Century Gothic" pitchFamily="34" charset="0"/>
            </a:endParaRPr>
          </a:p>
        </p:txBody>
      </p:sp>
      <p:pic>
        <p:nvPicPr>
          <p:cNvPr id="19" name="Рисунок 18" descr="GERB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68516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SHKA\Downloads\акцион комсомольчкий\0-02-03-6d207555e9b8e583fb27586e50f9099e8e5b82291ffc8e323751585806caa74c_fu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071678"/>
            <a:ext cx="3929090" cy="4286280"/>
          </a:xfrm>
          <a:prstGeom prst="rect">
            <a:avLst/>
          </a:prstGeom>
          <a:noFill/>
        </p:spPr>
      </p:pic>
      <p:pic>
        <p:nvPicPr>
          <p:cNvPr id="2051" name="Picture 3" descr="C:\Users\SHKA\Downloads\акцион комсомольчкий\0-02-03-69d2ac95f8fb1c0d1df5d71e148e355264d0b6a31ffc4b6996cc865ea5b4045b_ful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071678"/>
            <a:ext cx="4143404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728" y="1214422"/>
            <a:ext cx="7215238" cy="83724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1800" b="0" dirty="0" smtClean="0">
                <a:solidFill>
                  <a:schemeClr val="tx1"/>
                </a:solidFill>
                <a:effectLst/>
                <a:latin typeface="Century Gothic" pitchFamily="34" charset="0"/>
              </a:rPr>
              <a:t>Нежилое помещение: </a:t>
            </a:r>
            <a:r>
              <a:rPr lang="ru-RU" altLang="ru-RU" sz="1800" b="0" dirty="0" smtClean="0">
                <a:solidFill>
                  <a:schemeClr val="tx1"/>
                </a:solidFill>
                <a:effectLst/>
                <a:latin typeface="Century Gothic" pitchFamily="34" charset="0"/>
                <a:cs typeface="Times New Roman" pitchFamily="18" charset="0"/>
              </a:rPr>
              <a:t>Республика Калмыкия, </a:t>
            </a:r>
            <a:br>
              <a:rPr lang="ru-RU" altLang="ru-RU" sz="1800" b="0" dirty="0" smtClean="0">
                <a:solidFill>
                  <a:schemeClr val="tx1"/>
                </a:solidFill>
                <a:effectLst/>
                <a:latin typeface="Century Gothic" pitchFamily="34" charset="0"/>
                <a:cs typeface="Times New Roman" pitchFamily="18" charset="0"/>
              </a:rPr>
            </a:br>
            <a:r>
              <a:rPr lang="ru-RU" altLang="ru-RU" sz="1800" b="0" dirty="0" smtClean="0">
                <a:solidFill>
                  <a:schemeClr val="tx1"/>
                </a:solidFill>
                <a:effectLst/>
                <a:latin typeface="Century Gothic" pitchFamily="34" charset="0"/>
                <a:cs typeface="Times New Roman" pitchFamily="18" charset="0"/>
              </a:rPr>
              <a:t>п. Комсомольский, ул. Аллея Памяти, 17</a:t>
            </a:r>
            <a:br>
              <a:rPr lang="ru-RU" altLang="ru-RU" sz="1800" b="0" dirty="0" smtClean="0">
                <a:solidFill>
                  <a:schemeClr val="tx1"/>
                </a:solidFill>
                <a:effectLst/>
                <a:latin typeface="Century Gothic" pitchFamily="34" charset="0"/>
                <a:cs typeface="Times New Roman" pitchFamily="18" charset="0"/>
              </a:rPr>
            </a:br>
            <a:r>
              <a:rPr lang="ru-RU" altLang="ru-RU" sz="1800" b="0" dirty="0" smtClean="0">
                <a:solidFill>
                  <a:schemeClr val="tx1"/>
                </a:solidFill>
                <a:effectLst/>
                <a:latin typeface="Century Gothic" pitchFamily="34" charset="0"/>
                <a:cs typeface="Times New Roman" pitchFamily="18" charset="0"/>
              </a:rPr>
              <a:t>Фотоматериалы</a:t>
            </a:r>
            <a:r>
              <a:rPr lang="ru-RU" altLang="ru-RU" sz="1800" dirty="0" smtClean="0">
                <a:latin typeface="Century Gothic" pitchFamily="34" charset="0"/>
                <a:cs typeface="Times New Roman" pitchFamily="18" charset="0"/>
              </a:rPr>
              <a:t/>
            </a:r>
            <a:br>
              <a:rPr lang="ru-RU" altLang="ru-RU" sz="1800" dirty="0" smtClean="0">
                <a:latin typeface="Century Gothic" pitchFamily="34" charset="0"/>
                <a:cs typeface="Times New Roman" pitchFamily="18" charset="0"/>
              </a:rPr>
            </a:br>
            <a:endParaRPr lang="ru-RU" sz="1800" b="0" dirty="0"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pic>
        <p:nvPicPr>
          <p:cNvPr id="3074" name="Picture 2" descr="C:\Users\SHKA\Downloads\акцион комсомольчкий\0-02-03-4448f3d95b2e3f9e92996f2c548cc258b72a962b6356b9feae2c2e59a00faf2f_ful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4071966" cy="4429156"/>
          </a:xfrm>
          <a:prstGeom prst="rect">
            <a:avLst/>
          </a:prstGeom>
          <a:noFill/>
        </p:spPr>
      </p:pic>
      <p:pic>
        <p:nvPicPr>
          <p:cNvPr id="3075" name="Picture 3" descr="C:\Users\SHKA\Downloads\акцион комсомольчкий\0-02-03-f90899172cd4117006557832f9dba3057c5c93d62d6c148c737dca6cedfa1e4c_ful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785926"/>
            <a:ext cx="3930650" cy="4429156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6" name="Рисунок 5" descr="GERB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85728"/>
            <a:ext cx="68516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1000100" y="357166"/>
            <a:ext cx="761106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Министерство</a:t>
            </a:r>
          </a:p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по земельным и имущественным отношениям Республики Калмыкия</a:t>
            </a:r>
          </a:p>
          <a:p>
            <a:pPr algn="ctr"/>
            <a:endParaRPr lang="ru-RU" altLang="ru-RU" sz="10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grpSp>
        <p:nvGrpSpPr>
          <p:cNvPr id="8" name="Группа 27"/>
          <p:cNvGrpSpPr>
            <a:grpSpLocks/>
          </p:cNvGrpSpPr>
          <p:nvPr/>
        </p:nvGrpSpPr>
        <p:grpSpPr bwMode="auto">
          <a:xfrm>
            <a:off x="0" y="928670"/>
            <a:ext cx="9144000" cy="61913"/>
            <a:chOff x="0" y="332656"/>
            <a:chExt cx="9144000" cy="115212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7"/>
          <p:cNvGrpSpPr>
            <a:grpSpLocks/>
          </p:cNvGrpSpPr>
          <p:nvPr/>
        </p:nvGrpSpPr>
        <p:grpSpPr bwMode="auto">
          <a:xfrm>
            <a:off x="0" y="1028701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285720" y="4643446"/>
            <a:ext cx="8566638" cy="132341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30000" sy="30000" algn="ctr" rotWithShape="0">
              <a:schemeClr val="bg1"/>
            </a:outerShdw>
          </a:effectLst>
          <a:extLst/>
        </p:spPr>
        <p:txBody>
          <a:bodyPr wrap="square" lIns="91417" tIns="45709" rIns="91417" bIns="45709" anchor="ctr">
            <a:spAutoFit/>
          </a:bodyPr>
          <a:lstStyle/>
          <a:p>
            <a:pPr algn="ctr"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Организатор обеспечивает размещение информации о проведении аукциона на право заключения договоров аренды на официальном сайте Российской Федерации в сети «Интернет»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www.torgi.gov.ru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  <a:cs typeface="Times New Roman" pitchFamily="18" charset="0"/>
            </a:endParaRPr>
          </a:p>
        </p:txBody>
      </p:sp>
      <p:pic>
        <p:nvPicPr>
          <p:cNvPr id="9" name="Рисунок 8" descr="GERB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68516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928662" y="428604"/>
            <a:ext cx="78253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Министерство</a:t>
            </a:r>
          </a:p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по земельным и имущественным отношениям Республики Калмыкия</a:t>
            </a:r>
            <a:endParaRPr lang="ru-RU" altLang="ru-RU" sz="14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10" name="Рисунок 9" descr="ipzcvhn989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1142984"/>
            <a:ext cx="7670800" cy="3028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0"/>
          <p:cNvSpPr>
            <a:spLocks noChangeArrowheads="1"/>
          </p:cNvSpPr>
          <p:nvPr/>
        </p:nvSpPr>
        <p:spPr bwMode="auto">
          <a:xfrm>
            <a:off x="172987" y="3353278"/>
            <a:ext cx="5793601" cy="46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7" tIns="45709" rIns="91417" bIns="45709" anchor="ctr">
            <a:spAutoFit/>
          </a:bodyPr>
          <a:lstStyle/>
          <a:p>
            <a:endParaRPr lang="ru-RU" altLang="ru-RU" sz="1200" b="1" u="sng" dirty="0">
              <a:latin typeface="Century Gothic" pitchFamily="34" charset="0"/>
              <a:cs typeface="Times New Roman" pitchFamily="18" charset="0"/>
            </a:endParaRPr>
          </a:p>
          <a:p>
            <a:endParaRPr lang="ru-RU" altLang="ru-RU" sz="1200" b="1" dirty="0">
              <a:latin typeface="Century Gothic" pitchFamily="34" charset="0"/>
              <a:cs typeface="Times New Roman" pitchFamily="18" charset="0"/>
            </a:endParaRPr>
          </a:p>
        </p:txBody>
      </p:sp>
      <p:grpSp>
        <p:nvGrpSpPr>
          <p:cNvPr id="2" name="Группа 27"/>
          <p:cNvGrpSpPr>
            <a:grpSpLocks/>
          </p:cNvGrpSpPr>
          <p:nvPr/>
        </p:nvGrpSpPr>
        <p:grpSpPr bwMode="auto">
          <a:xfrm>
            <a:off x="0" y="1028701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3079" name="Rectangle 20"/>
          <p:cNvSpPr>
            <a:spLocks noChangeArrowheads="1"/>
          </p:cNvSpPr>
          <p:nvPr/>
        </p:nvSpPr>
        <p:spPr bwMode="auto">
          <a:xfrm>
            <a:off x="169935" y="2276476"/>
            <a:ext cx="8712968" cy="27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7" tIns="45709" rIns="91417" bIns="45709" anchor="ctr">
            <a:spAutoFit/>
          </a:bodyPr>
          <a:lstStyle/>
          <a:p>
            <a:r>
              <a:rPr lang="ru-RU" altLang="ru-RU" sz="1200" dirty="0" smtClean="0">
                <a:latin typeface="Century Gothic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1196077"/>
            <a:ext cx="7815812" cy="1108765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проведения конкурсов или аукционов на право заключения договоров аренды (утвержденный приказом Федеральной антимонопольной службы от 10 февраля 2010г. № 67)</a:t>
            </a: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eaLnBrk="0" hangingPunct="0">
              <a:buAutoNum type="arabicPeriod"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Организатором торгов - может быть собственник имущества, или иное лицо, обладающее правами владения и (или) пользования в отношении имущества;</a:t>
            </a:r>
          </a:p>
          <a:p>
            <a:pPr marL="342900" indent="-342900" algn="just" eaLnBrk="0" hangingPunct="0">
              <a:buAutoNum type="arabicPeriod"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Организатор конкурса или аукциона вправе привлечь на основе договора юридическое лицо для осуществления функций по организации и проведению конкурсов или аукционов - разработки конкурсной документации, документации об аукционе, опубликования и размещения извещения о проведении конкурса или аукциона и иных связанных с обеспечением их проведения функций.</a:t>
            </a:r>
          </a:p>
          <a:p>
            <a:pPr marL="342900" indent="-342900" algn="just" eaLnBrk="0" hangingPunct="0">
              <a:buAutoNum type="arabicPeriod"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проведения конкурса или аукциона создается конкурсная или аукционная комиссия. Число членов комиссии должно быть не менее пяти человек.</a:t>
            </a:r>
          </a:p>
          <a:p>
            <a:pPr marL="342900" indent="-342900" algn="just" eaLnBrk="0" hangingPunct="0">
              <a:buAutoNum type="arabicPeriod"/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marL="342900" indent="-342900" algn="just" eaLnBrk="0" hangingPunct="0"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endParaRPr lang="ru-RU" sz="125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57224" y="500042"/>
            <a:ext cx="76110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Министерство</a:t>
            </a:r>
          </a:p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по земельным и имущественным отношениям Республики Калмыкия</a:t>
            </a:r>
            <a:endParaRPr lang="ru-RU" altLang="ru-RU" sz="14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13" name="Рисунок 12" descr="GERB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68516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496"/>
            <a:ext cx="8229600" cy="1143000"/>
          </a:xfrm>
        </p:spPr>
        <p:txBody>
          <a:bodyPr>
            <a:normAutofit fontScale="90000"/>
          </a:bodyPr>
          <a:lstStyle/>
          <a:p>
            <a:pPr algn="ctr" fontAlgn="base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/>
              <a:t/>
            </a:r>
            <a:br>
              <a:rPr lang="ru-RU" sz="6000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3071834"/>
          </a:xfrm>
        </p:spPr>
        <p:txBody>
          <a:bodyPr>
            <a:normAutofit fontScale="70000" lnSpcReduction="20000"/>
          </a:bodyPr>
          <a:lstStyle/>
          <a:p>
            <a:pPr lvl="3" algn="ctr" fontAlgn="base">
              <a:buNone/>
            </a:pPr>
            <a:r>
              <a:rPr lang="ru-RU" sz="3100" b="1" dirty="0" smtClean="0"/>
              <a:t>Требования к участникам конкурсов или аукционов</a:t>
            </a:r>
          </a:p>
          <a:p>
            <a:pPr algn="just" fontAlgn="base">
              <a:buNone/>
            </a:pPr>
            <a:r>
              <a:rPr lang="ru-RU" b="1" dirty="0" smtClean="0"/>
              <a:t>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Участником конкурсов или аукционов может быть любое юридическое лицо независимо от организационно-правовой формы, формы собственности, места нахождения, а также места происхождения капитала или любое физическое лицо, в том числе индивидуальный предприниматель, претендующее на заключение договора.</a:t>
            </a:r>
          </a:p>
          <a:p>
            <a:pPr algn="just" fontAlgn="base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Организатором конкурса или аукциона может быть установлено требование о внесении задатка. При этом размер задатка определяется организатором конкурса или аукциона. В случае если организатором конкурса или аукциона установлено требование о внесении задатка, такое требование в равной мере распространяется на всех участников конкурса или аукциона.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Рисунок 4" descr="GERB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68516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27"/>
          <p:cNvGrpSpPr>
            <a:grpSpLocks/>
          </p:cNvGrpSpPr>
          <p:nvPr/>
        </p:nvGrpSpPr>
        <p:grpSpPr bwMode="auto">
          <a:xfrm>
            <a:off x="0" y="857232"/>
            <a:ext cx="9144000" cy="61913"/>
            <a:chOff x="0" y="332656"/>
            <a:chExt cx="9144000" cy="115212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pic>
        <p:nvPicPr>
          <p:cNvPr id="4098" name="Picture 2" descr="C:\Users\SHKA\Downloads\фотки на презентацию\Без назва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143380"/>
            <a:ext cx="8715436" cy="250033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928662" y="142852"/>
            <a:ext cx="76438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Министерство</a:t>
            </a:r>
          </a:p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по земельным и имущественным отношениям Республики Калмыкия</a:t>
            </a:r>
          </a:p>
          <a:p>
            <a:pPr algn="ctr"/>
            <a:endParaRPr lang="ru-RU" altLang="ru-RU" sz="1400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7"/>
          <p:cNvGrpSpPr>
            <a:grpSpLocks/>
          </p:cNvGrpSpPr>
          <p:nvPr/>
        </p:nvGrpSpPr>
        <p:grpSpPr bwMode="auto">
          <a:xfrm>
            <a:off x="0" y="1028701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4100" name="TextBox 22"/>
          <p:cNvSpPr txBox="1">
            <a:spLocks noChangeArrowheads="1"/>
          </p:cNvSpPr>
          <p:nvPr/>
        </p:nvSpPr>
        <p:spPr bwMode="auto">
          <a:xfrm>
            <a:off x="857224" y="285728"/>
            <a:ext cx="711099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Министерство</a:t>
            </a:r>
          </a:p>
          <a:p>
            <a:pPr algn="ctr"/>
            <a:r>
              <a:rPr lang="ru-RU" altLang="ru-RU" sz="1400" b="1" dirty="0" smtClean="0">
                <a:solidFill>
                  <a:schemeClr val="tx2"/>
                </a:solidFill>
                <a:latin typeface="Century Gothic" pitchFamily="34" charset="0"/>
              </a:rPr>
              <a:t>по земельным и имущественным отношениям Республики Калмыкия</a:t>
            </a:r>
          </a:p>
          <a:p>
            <a:pPr algn="ctr"/>
            <a:endParaRPr lang="ru-RU" altLang="ru-RU" sz="14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7650" y="3895726"/>
            <a:ext cx="2659673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              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81751" y="3917951"/>
            <a:ext cx="235926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                  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2046" y="6453188"/>
            <a:ext cx="260692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                  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54266" y="6396038"/>
            <a:ext cx="235926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cs typeface="Times New Roman" pitchFamily="18" charset="0"/>
              </a:rPr>
              <a:t>                   </a:t>
            </a: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19" name="Рисунок 18" descr="GERB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68516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3500430" y="1500174"/>
            <a:ext cx="52864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dirty="0" smtClean="0"/>
              <a:t>Порядок подачи заявок на участие в конкурсе</a:t>
            </a:r>
          </a:p>
          <a:p>
            <a:pPr marL="342900" indent="-342900" fontAlgn="base">
              <a:buAutoNum type="arabicPeriod"/>
            </a:pPr>
            <a:r>
              <a:rPr lang="ru-RU" sz="1600" dirty="0" smtClean="0"/>
              <a:t>Заявка на участие в конкурсе подается в срок и по форме, которые установлены конкурсной документацией.</a:t>
            </a:r>
          </a:p>
          <a:p>
            <a:pPr marL="342900" indent="-342900" fontAlgn="base">
              <a:buAutoNum type="arabicPeriod"/>
            </a:pPr>
            <a:r>
              <a:rPr lang="ru-RU" sz="1600" dirty="0" smtClean="0"/>
              <a:t>Заявка на участие в конкурсе подается в письменной форме в запечатанном конверте или в форме электронного документа. При этом на конверте указывается наименование конкурса (лота), на участие в котором подается данная заявка.</a:t>
            </a:r>
          </a:p>
          <a:p>
            <a:pPr marL="342900" indent="-342900" fontAlgn="base">
              <a:buAutoNum type="arabicPeriod"/>
            </a:pPr>
            <a:r>
              <a:rPr lang="ru-RU" sz="1600" dirty="0" smtClean="0"/>
              <a:t>Заявитель вправе подать только одну заявку на участие в конкурсе в отношении каждого предмета конкурса (лота)</a:t>
            </a:r>
            <a:endParaRPr lang="ru-RU" sz="1600" b="1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" name="Рисунок 12" descr="doc63crnnbcvlz1ci4k3ie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3" y="1571612"/>
            <a:ext cx="3286148" cy="4786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2942</TotalTime>
  <Words>479</Words>
  <Application>Microsoft Office PowerPoint</Application>
  <PresentationFormat>Экран (4:3)</PresentationFormat>
  <Paragraphs>92</Paragraphs>
  <Slides>10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Слайд 1</vt:lpstr>
      <vt:lpstr>Слайд 2</vt:lpstr>
      <vt:lpstr>Слайд 3</vt:lpstr>
      <vt:lpstr>Слайд 4</vt:lpstr>
      <vt:lpstr>Нежилое помещение: Республика Калмыкия,  п. Комсомольский, ул. Аллея Памяти, 17 Фотоматериалы </vt:lpstr>
      <vt:lpstr>Слайд 6</vt:lpstr>
      <vt:lpstr>Слайд 7</vt:lpstr>
      <vt:lpstr>.  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Готовец Елена Николаевна</dc:creator>
  <cp:lastModifiedBy>SHKA</cp:lastModifiedBy>
  <cp:revision>322</cp:revision>
  <cp:lastPrinted>2016-11-02T09:55:24Z</cp:lastPrinted>
  <dcterms:created xsi:type="dcterms:W3CDTF">2016-04-19T09:18:50Z</dcterms:created>
  <dcterms:modified xsi:type="dcterms:W3CDTF">2017-11-21T13:56:26Z</dcterms:modified>
</cp:coreProperties>
</file>